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</p:sldMasterIdLst>
  <p:notesMasterIdLst>
    <p:notesMasterId r:id="rId15"/>
  </p:notesMasterIdLst>
  <p:handoutMasterIdLst>
    <p:handoutMasterId r:id="rId16"/>
  </p:handoutMasterIdLst>
  <p:sldIdLst>
    <p:sldId id="282" r:id="rId5"/>
    <p:sldId id="284" r:id="rId6"/>
    <p:sldId id="279" r:id="rId7"/>
    <p:sldId id="283" r:id="rId8"/>
    <p:sldId id="285" r:id="rId9"/>
    <p:sldId id="286" r:id="rId10"/>
    <p:sldId id="281" r:id="rId11"/>
    <p:sldId id="287" r:id="rId12"/>
    <p:sldId id="288" r:id="rId13"/>
    <p:sldId id="277" r:id="rId14"/>
  </p:sldIdLst>
  <p:sldSz cx="9144000" cy="6858000" type="screen4x3"/>
  <p:notesSz cx="6881813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B50938"/>
    <a:srgbClr val="00549E"/>
    <a:srgbClr val="003594"/>
    <a:srgbClr val="A3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6182" autoAdjust="0"/>
  </p:normalViewPr>
  <p:slideViewPr>
    <p:cSldViewPr showGuides="1">
      <p:cViewPr varScale="1">
        <p:scale>
          <a:sx n="128" d="100"/>
          <a:sy n="128" d="100"/>
        </p:scale>
        <p:origin x="1352" y="17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3/3/21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3/3/21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07971"/>
            <a:ext cx="5002482" cy="1039367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 b="0" cap="none" spc="0" baseline="0">
                <a:ln w="0"/>
                <a:solidFill>
                  <a:srgbClr val="00549E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19957"/>
            <a:ext cx="5002482" cy="533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none" spc="0">
                <a:ln w="0"/>
                <a:solidFill>
                  <a:srgbClr val="00549E"/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5400000">
            <a:off x="4562856" y="-1933956"/>
            <a:ext cx="18288" cy="9144000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67A05-D832-413A-8541-066590C7A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43600"/>
            <a:ext cx="2303776" cy="43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B2D0ED-777D-4079-BDD5-4E67F505B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"/>
          <a:stretch/>
        </p:blipFill>
        <p:spPr>
          <a:xfrm>
            <a:off x="5307283" y="0"/>
            <a:ext cx="1887060" cy="1251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814EF9-7AE1-45ED-B503-660FA4D3B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3" y="0"/>
            <a:ext cx="1871837" cy="1251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53518-5F09-4F8F-9578-FF4446EA6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2" y="1295400"/>
            <a:ext cx="1887061" cy="1283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34C479-02BF-4380-9A64-DB43A18676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/>
          <a:stretch/>
        </p:blipFill>
        <p:spPr>
          <a:xfrm>
            <a:off x="7272163" y="1299474"/>
            <a:ext cx="1871837" cy="1269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F98380-29E7-4027-9DF6-799BEE3B52CB}"/>
              </a:ext>
            </a:extLst>
          </p:cNvPr>
          <p:cNvSpPr/>
          <p:nvPr userDrawn="1"/>
        </p:nvSpPr>
        <p:spPr>
          <a:xfrm rot="5400000">
            <a:off x="4562856" y="-1933956"/>
            <a:ext cx="18288" cy="9144000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F7D09-1353-4D1F-AB92-FB20AAF0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"/>
          <a:stretch/>
        </p:blipFill>
        <p:spPr>
          <a:xfrm>
            <a:off x="5307283" y="0"/>
            <a:ext cx="1887060" cy="1251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5DFADF-52C3-4E2D-BA8D-DCE3B1448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3" y="0"/>
            <a:ext cx="1871837" cy="1251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A9A319-F52D-457B-B80C-60F7E7005C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2" y="1295400"/>
            <a:ext cx="1887061" cy="12832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0DF178-5726-493C-BF3A-6ABC4689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/>
          <a:stretch/>
        </p:blipFill>
        <p:spPr>
          <a:xfrm>
            <a:off x="7272163" y="1299474"/>
            <a:ext cx="1871837" cy="12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ED43B4D0-2296-405A-ACBE-FC0772A0BB15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6A91A-7FD0-400F-A806-4D4CAA3A7458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AF074F-79E7-4481-B87D-19F803DA286E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B31A9A-FDD6-48A3-82FF-12B15824335D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D7B9114-E5BD-442F-9896-2099EAB85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E1752D9-5347-4317-9D29-8ABA859CF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8B5239D-77A1-46D1-8F03-F49DED348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BB083-4230-403F-903A-E55DB956D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6" y="182880"/>
            <a:ext cx="8229602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599"/>
            <a:ext cx="8229600" cy="52797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E0296-C902-4CF9-9BB2-C29BCE76D6EC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0DAD880-BA80-4BC0-8819-B1DA1FA06974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FC376D-65E9-455D-A1E5-4D1D7D2E9B94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67BC99-EAF5-4D64-9A0F-62D1D2F5B3F1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701BECF-FB92-45F7-85A8-889751E3EDF9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30CB28E-714F-4520-8030-25C345311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743E6CE-1AA6-4042-ADFA-E6E47E684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AB8AE0-6EA8-4376-B77C-899A699583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FEC869-FA83-41B5-8688-03F0EE6CB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81EA8-26BD-4770-B2EF-A7906538A2DC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45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6048" y="1066800"/>
            <a:ext cx="3983554" cy="5105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35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7" y="1066800"/>
            <a:ext cx="4038590" cy="5105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35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8B8B0-5ADF-44CD-8BB9-A6926AD96ED8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F777EF-DC31-4B29-B7EE-74A51D95976C}"/>
              </a:ext>
            </a:extLst>
          </p:cNvPr>
          <p:cNvSpPr/>
          <p:nvPr/>
        </p:nvSpPr>
        <p:spPr>
          <a:xfrm rot="5400000" flipH="1">
            <a:off x="4567426" y="-3396998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3B10135-A88C-46B8-AFF2-9009DFBDBAC5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879642-1C0C-472A-B96F-8FA6667A00D0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692850-C0F9-4850-9D9F-F9A0B6C2CA52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C0D9666-4FF9-432D-8FE5-1571EEDB4AA7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8308B1B-58A7-4DCE-A065-FAECF92CA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6932D8-C5DD-4FD0-9B14-039233A567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81F5685-77FA-4A85-9AEC-AE261C9E9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E1C0EB-EED5-46BF-BA8B-06425F83C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1B5689-9F83-442A-B1C1-76CA46559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6" y="182880"/>
            <a:ext cx="8229601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78644-87DD-4B40-AEFF-1B5E604585D5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485C95-BA13-4A02-872B-CC2C40C8F312}"/>
              </a:ext>
            </a:extLst>
          </p:cNvPr>
          <p:cNvSpPr/>
          <p:nvPr userDrawn="1"/>
        </p:nvSpPr>
        <p:spPr>
          <a:xfrm rot="5400000" flipH="1">
            <a:off x="4567426" y="-3396998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4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6" y="1033018"/>
            <a:ext cx="3959480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i="0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069" y="1633982"/>
            <a:ext cx="3959480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7446" y="1033018"/>
            <a:ext cx="3956247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398" y="1633982"/>
            <a:ext cx="3959479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D2B964-724B-4085-AC31-53277F5FD74F}"/>
              </a:ext>
            </a:extLst>
          </p:cNvPr>
          <p:cNvCxnSpPr/>
          <p:nvPr/>
        </p:nvCxnSpPr>
        <p:spPr>
          <a:xfrm>
            <a:off x="4571999" y="1033018"/>
            <a:ext cx="0" cy="4605782"/>
          </a:xfrm>
          <a:prstGeom prst="line">
            <a:avLst/>
          </a:prstGeom>
          <a:ln w="15875">
            <a:gradFill>
              <a:gsLst>
                <a:gs pos="52000">
                  <a:srgbClr val="B5093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CB310-3B7C-4C10-9DDE-F54C700761E8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7FCA375-2433-4BDD-9D00-9CE0CF5F6D67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B47305-93A3-44BC-828A-ABE1A74A6763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5B2C89-1792-4671-9D41-4DBF4297B63F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3425365-B7F0-405B-96C9-99B66A0A788A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44BC70-3BB3-425E-AE9B-6FE11B8BE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C597DE-0082-42F9-8E26-862C00A4B0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C993F76-7126-4E1E-BAA7-EDE4191904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D6C46C3-B41E-490D-9B55-46294F92CC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1E9C0741-1373-4AD7-883A-BA32DCDDA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68" y="182880"/>
            <a:ext cx="8226625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914F94-4C7D-40E1-85EA-93E4141DA4BA}"/>
              </a:ext>
            </a:extLst>
          </p:cNvPr>
          <p:cNvCxnSpPr/>
          <p:nvPr userDrawn="1"/>
        </p:nvCxnSpPr>
        <p:spPr>
          <a:xfrm>
            <a:off x="4571999" y="1033018"/>
            <a:ext cx="0" cy="4605782"/>
          </a:xfrm>
          <a:prstGeom prst="line">
            <a:avLst/>
          </a:prstGeom>
          <a:ln w="15875">
            <a:gradFill>
              <a:gsLst>
                <a:gs pos="52000">
                  <a:srgbClr val="B5093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120B6A2-2AAA-4D1D-9B18-90B49DDA0157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68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4148" y="1033018"/>
            <a:ext cx="3962406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7" y="1633982"/>
            <a:ext cx="3962406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7446" y="1033018"/>
            <a:ext cx="3882507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398" y="1633982"/>
            <a:ext cx="3885679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044228-64BE-46E1-9846-E2A2EC9CAB51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A9E57B9-AD6C-43A0-8F49-33E6440720AF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78A037-D2BA-48AF-A499-746A112E81BF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89B062-E12E-4A39-8D8E-D4C40B8798CD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1ADDFB-A6BA-4883-A785-37160C552A7C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EDA5674-EAA7-4212-AB9C-D7B886F2E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AEA9DC8-9289-406B-BD4D-3F28047630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BAED9AF-2D1F-4A7C-A35F-23A0EE751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48CAC0-5DED-4D8F-865F-691CD0367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32B1969-0F86-41A7-8C98-355CB1ED7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83" y="182880"/>
            <a:ext cx="8229602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88ECBF-5EDD-421A-9D27-18357E4D26A0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48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B53ABF1-B1D3-46CA-B362-48E27DC996CF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918AB6-5C66-4F40-90B4-6857D0E93BFC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7B1CD7-AA0E-467B-B57A-4A86824EBEB8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4BFD3C-46F6-4060-91E7-97D2D3839B0E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549E18F-021D-4025-A45D-220F21D71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5AE96F1-50E5-4280-9039-3C72230B14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8169D1-BD6E-4BE3-9B18-1D7C3547DA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FF0773-B664-4556-A31A-DDDD1796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9969156-4319-48C6-B8B0-4B9C031679FE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EBDFBC9-EF32-4BBA-BBE9-05ADB8739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6" y="182880"/>
            <a:ext cx="8229604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171A7-20C0-417A-8C2A-F623D02A8A4E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72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0B5D6-930B-42B3-A9AF-CE54FAAE4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349505" cy="829058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409764F-2D11-4F7B-818B-6E465D7DF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3704482"/>
            <a:ext cx="4389120" cy="2301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rgbClr val="00549E"/>
                </a:solidFill>
              </a:defRPr>
            </a:lvl1pPr>
          </a:lstStyle>
          <a:p>
            <a:pPr lvl="0"/>
            <a:r>
              <a:rPr lang="en-US" sz="1350" dirty="0"/>
              <a:t>Click here to add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019EA9-B33D-43E7-9B58-F643A721D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176262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B09E84E-363F-4DD0-8A18-1809324F9F86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11B33C-FB0F-4213-9C7D-937BE7B0C75C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761D24-D338-466C-B953-31E2F8A0FB91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B6F1B-121A-46DC-9F39-4246D077B284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00624D1-0B76-4937-ADF8-EA5F5D8C4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7ED319-4996-4B7E-963B-6AF55127D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FBB9079-55A2-42E1-BD5D-DB5AA3CE1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6A57CF-6BCE-4798-AC9A-12B17DFBA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3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2D45F85-826C-470C-9F57-5E6420CCC363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FCA2DF-EE4E-4AE0-9809-0B2656584811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CE7BF5-721E-47FB-927C-75793931AE59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EE932D-363C-4B84-ADCB-A2D0C72C6DB1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644C6CA-2B7F-43D1-A5F8-51701859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BB43394-6AF4-48BF-ABA0-345E81B89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ABB8507-99A6-4A7B-BC21-CBD520A56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C5F3D1-9437-4D54-AEF6-31E957D43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6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491593"/>
          </a:xfrm>
          <a:prstGeom prst="rect">
            <a:avLst/>
          </a:prstGeom>
        </p:spPr>
        <p:txBody>
          <a:bodyPr vert="horz" lIns="91440" tIns="60949" rIns="91440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4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2000" b="0" kern="1200" cap="none" baseline="0">
          <a:solidFill>
            <a:srgbClr val="00549E"/>
          </a:solidFill>
          <a:effectLst/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21" indent="-228621" algn="l" defTabSz="914484" rtl="0" eaLnBrk="1" latinLnBrk="0" hangingPunct="1">
        <a:lnSpc>
          <a:spcPct val="100000"/>
        </a:lnSpc>
        <a:spcBef>
          <a:spcPts val="1400"/>
        </a:spcBef>
        <a:buClr>
          <a:srgbClr val="B50938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48690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68759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188829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08898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606279" indent="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9F25-3380-40C1-8CF4-9BB4E293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3293036"/>
            <a:ext cx="8610600" cy="1039367"/>
          </a:xfrm>
        </p:spPr>
        <p:txBody>
          <a:bodyPr/>
          <a:lstStyle/>
          <a:p>
            <a:pPr algn="ctr"/>
            <a:r>
              <a:rPr lang="en-US" sz="2800" dirty="0"/>
              <a:t>Understanding TRS and Supplemental Retirement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C01E1-DD59-48BA-A780-2B302D5CD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5981700"/>
            <a:ext cx="5002482" cy="53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 Brent McConico</a:t>
            </a:r>
          </a:p>
          <a:p>
            <a:r>
              <a:rPr lang="en-US" dirty="0"/>
              <a:t>U.S. Employee Benefits Services Group</a:t>
            </a:r>
          </a:p>
        </p:txBody>
      </p:sp>
      <p:pic>
        <p:nvPicPr>
          <p:cNvPr id="1026" name="Picture 2" descr="Seguin Independent School District">
            <a:extLst>
              <a:ext uri="{FF2B5EF4-FFF2-40B4-BE49-F238E27FC236}">
                <a16:creationId xmlns:a16="http://schemas.microsoft.com/office/drawing/2014/main" id="{C5DF0E92-0B4E-D045-B246-5DBE0C75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281882" cy="9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D88BC3-8435-425C-911F-D3006C9D8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245 Landa Street</a:t>
            </a:r>
          </a:p>
          <a:p>
            <a:pPr>
              <a:spcAft>
                <a:spcPts val="600"/>
              </a:spcAft>
            </a:pPr>
            <a:r>
              <a:rPr lang="en-US" dirty="0"/>
              <a:t>New Braunfels, Texas 78130</a:t>
            </a:r>
          </a:p>
          <a:p>
            <a:pPr>
              <a:spcAft>
                <a:spcPts val="600"/>
              </a:spcAft>
            </a:pPr>
            <a:r>
              <a:rPr lang="en-US" dirty="0"/>
              <a:t>Phone: 830-606-5100</a:t>
            </a:r>
          </a:p>
          <a:p>
            <a:pPr>
              <a:spcAft>
                <a:spcPts val="600"/>
              </a:spcAft>
            </a:pPr>
            <a:r>
              <a:rPr lang="en-US" dirty="0"/>
              <a:t>www.usebsg.com | info@usebsg.com</a:t>
            </a:r>
          </a:p>
        </p:txBody>
      </p:sp>
    </p:spTree>
    <p:extLst>
      <p:ext uri="{BB962C8B-B14F-4D97-AF65-F5344CB8AC3E}">
        <p14:creationId xmlns:p14="http://schemas.microsoft.com/office/powerpoint/2010/main" val="29042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EBA0-721D-4F67-9B79-9BCB3250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your membership with TRS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779C-FF36-4A88-9593-E019C89F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Your membership with TRS begins on your first day of eligible employment with a TRS covered employer.</a:t>
            </a:r>
          </a:p>
          <a:p>
            <a:r>
              <a:rPr lang="en-US" dirty="0"/>
              <a:t>Members receive a ”Welcome to Membership” packet and a ”Designation of Beneficiary” form. </a:t>
            </a:r>
          </a:p>
          <a:p>
            <a:r>
              <a:rPr lang="en-US" dirty="0"/>
              <a:t>Member Contributions: The amount a member contributes is established by law; currently, the required contribution rate is 7.7 percent of credible compensation. </a:t>
            </a:r>
          </a:p>
        </p:txBody>
      </p:sp>
      <p:pic>
        <p:nvPicPr>
          <p:cNvPr id="2050" name="Picture 2" descr="Teachers Retirement System">
            <a:extLst>
              <a:ext uri="{FF2B5EF4-FFF2-40B4-BE49-F238E27FC236}">
                <a16:creationId xmlns:a16="http://schemas.microsoft.com/office/drawing/2014/main" id="{D328F89E-F856-C549-A96C-AD73385D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7C4CB-32EE-4C4D-B6DA-5529CDDEE0FB}"/>
              </a:ext>
            </a:extLst>
          </p:cNvPr>
          <p:cNvSpPr txBox="1"/>
          <p:nvPr/>
        </p:nvSpPr>
        <p:spPr>
          <a:xfrm>
            <a:off x="685800" y="6270334"/>
            <a:ext cx="323883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16423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86BBE-B6D3-47EB-A041-62AC7496D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is Included</a:t>
            </a:r>
          </a:p>
          <a:p>
            <a:pPr marL="0" indent="0">
              <a:buNone/>
            </a:pPr>
            <a:r>
              <a:rPr lang="en-US" dirty="0"/>
              <a:t>When you meet the requirements for retirement, you may apply to receive a monthly annuity calculated according to state law. These benefits may include:</a:t>
            </a:r>
          </a:p>
          <a:p>
            <a:r>
              <a:rPr lang="en-US" dirty="0"/>
              <a:t>Service Annuity</a:t>
            </a:r>
          </a:p>
          <a:p>
            <a:r>
              <a:rPr lang="en-US" dirty="0"/>
              <a:t>Monthly disability payments</a:t>
            </a:r>
          </a:p>
          <a:p>
            <a:r>
              <a:rPr lang="en-US" dirty="0"/>
              <a:t>Partial Lump Sum Payment (PLSO)</a:t>
            </a:r>
          </a:p>
          <a:p>
            <a:r>
              <a:rPr lang="en-US" dirty="0"/>
              <a:t>Survivor Benefits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437C6-28F7-4D19-ABD6-10DDA1AD8C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When am I eligible</a:t>
            </a:r>
          </a:p>
          <a:p>
            <a:pPr marL="0" indent="0">
              <a:buNone/>
            </a:pPr>
            <a:r>
              <a:rPr lang="en-US" dirty="0"/>
              <a:t>Regardless of tier, to be eligible to retire you must:</a:t>
            </a:r>
          </a:p>
          <a:p>
            <a:r>
              <a:rPr lang="en-US" dirty="0"/>
              <a:t>Have at least 5 years service credit</a:t>
            </a:r>
          </a:p>
          <a:p>
            <a:r>
              <a:rPr lang="en-US" dirty="0"/>
              <a:t>Meet the age and service eligibility requirements</a:t>
            </a:r>
          </a:p>
          <a:p>
            <a:r>
              <a:rPr lang="en-US" dirty="0"/>
              <a:t>Terminate employment</a:t>
            </a:r>
          </a:p>
          <a:p>
            <a:r>
              <a:rPr lang="en-US" dirty="0"/>
              <a:t>Apply for retirement, and</a:t>
            </a:r>
          </a:p>
          <a:p>
            <a:r>
              <a:rPr lang="en-US" dirty="0"/>
              <a:t>Complete the required one-month break in service.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7DFB4D-F3BF-4823-A6BA-1A974C6F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Retirement Benefits</a:t>
            </a:r>
          </a:p>
        </p:txBody>
      </p:sp>
      <p:pic>
        <p:nvPicPr>
          <p:cNvPr id="7" name="Picture 2" descr="Teachers Retirement System">
            <a:extLst>
              <a:ext uri="{FF2B5EF4-FFF2-40B4-BE49-F238E27FC236}">
                <a16:creationId xmlns:a16="http://schemas.microsoft.com/office/drawing/2014/main" id="{F36B990C-BE8A-FB4E-AC22-70D0D4FA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6FA6E-FC96-6A46-9C0A-C1882F0018AA}"/>
              </a:ext>
            </a:extLst>
          </p:cNvPr>
          <p:cNvSpPr txBox="1"/>
          <p:nvPr/>
        </p:nvSpPr>
        <p:spPr>
          <a:xfrm>
            <a:off x="622852" y="6318750"/>
            <a:ext cx="31774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11516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4347C-97B3-412E-9FD9-8C772B226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i="1" u="sng" dirty="0">
                <a:ea typeface="MS PGothic" panose="020B0600070205080204" pitchFamily="34" charset="-128"/>
              </a:rPr>
              <a:t>Sample Calculation – Standard </a:t>
            </a:r>
            <a:endParaRPr lang="en-US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B8CC-2262-4B63-AFB5-8D229D276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Tier 2 member, retiring at age 62 with 30 years of service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Service Factor                                   2.3%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X                                                         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Years of Service                                 30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X                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Final Average Monthly Salary        $4,708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=              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Monthly Retirement Benefit           $3248                             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C9D48-4BCC-4488-B28A-B042EE83B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i="1" u="sng" dirty="0">
                <a:ea typeface="MS PGothic" panose="020B0600070205080204" pitchFamily="34" charset="-128"/>
              </a:rPr>
              <a:t>Optional Forms of Annuity</a:t>
            </a:r>
            <a:endParaRPr lang="en-US" i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0D7BAD-54AF-4E0F-A52B-E20D4DCBE2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600" dirty="0"/>
              <a:t>Joint and Survivor Annuity</a:t>
            </a:r>
          </a:p>
          <a:p>
            <a:r>
              <a:rPr lang="en-US" sz="1600" dirty="0"/>
              <a:t>Guaranteed Period Annuity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882617-9CF5-4CAA-84C1-8620A35B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your benefits</a:t>
            </a:r>
          </a:p>
        </p:txBody>
      </p:sp>
      <p:pic>
        <p:nvPicPr>
          <p:cNvPr id="7" name="Picture 2" descr="Teachers Retirement System">
            <a:extLst>
              <a:ext uri="{FF2B5EF4-FFF2-40B4-BE49-F238E27FC236}">
                <a16:creationId xmlns:a16="http://schemas.microsoft.com/office/drawing/2014/main" id="{6E5AF9A3-9BE0-0B40-BB0C-E6916982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112B6-2A62-C640-A837-9FD363CE9EE9}"/>
              </a:ext>
            </a:extLst>
          </p:cNvPr>
          <p:cNvSpPr txBox="1"/>
          <p:nvPr/>
        </p:nvSpPr>
        <p:spPr>
          <a:xfrm>
            <a:off x="609600" y="6324600"/>
            <a:ext cx="31774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26227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F73D6-6C96-514F-BDCF-D63BE61D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47" y="1033018"/>
            <a:ext cx="7696203" cy="948182"/>
          </a:xfrm>
        </p:spPr>
        <p:txBody>
          <a:bodyPr/>
          <a:lstStyle/>
          <a:p>
            <a:pPr algn="ctr"/>
            <a:r>
              <a:rPr lang="en-US" dirty="0"/>
              <a:t>If you are nearing retirement, it is recommended that you contact TRS at least 6 months prior to complete the required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FFDE-B782-6947-92B0-1071A945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6" y="2590800"/>
            <a:ext cx="7696203" cy="3428999"/>
          </a:xfrm>
        </p:spPr>
        <p:txBody>
          <a:bodyPr/>
          <a:lstStyle/>
          <a:p>
            <a:r>
              <a:rPr lang="en-US" sz="1600" dirty="0"/>
              <a:t>Submit a “Request for Estimate of Retirement Benefits” form (TRS 18)</a:t>
            </a:r>
          </a:p>
          <a:p>
            <a:r>
              <a:rPr lang="en-US" sz="1600" dirty="0"/>
              <a:t>TRS will send you a retirement packet providing you with your options</a:t>
            </a:r>
          </a:p>
          <a:p>
            <a:r>
              <a:rPr lang="en-US" sz="1600" dirty="0"/>
              <a:t>Submit and finalize your elections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E2A809-67FF-1946-AE6E-B99CADCC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next</a:t>
            </a:r>
          </a:p>
        </p:txBody>
      </p:sp>
      <p:pic>
        <p:nvPicPr>
          <p:cNvPr id="7" name="Picture 2" descr="Teachers Retirement System">
            <a:extLst>
              <a:ext uri="{FF2B5EF4-FFF2-40B4-BE49-F238E27FC236}">
                <a16:creationId xmlns:a16="http://schemas.microsoft.com/office/drawing/2014/main" id="{FE8015AE-EEFA-814C-B1B8-63280F6B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F381C-D1ED-AC42-8E32-67CB4DA61438}"/>
              </a:ext>
            </a:extLst>
          </p:cNvPr>
          <p:cNvSpPr txBox="1"/>
          <p:nvPr/>
        </p:nvSpPr>
        <p:spPr>
          <a:xfrm>
            <a:off x="609600" y="6358320"/>
            <a:ext cx="31774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21960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31333-B06D-A74F-86C4-5F6EC25CC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u="sng" dirty="0"/>
              <a:t>TSA Consulting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0818-EEEE-2D43-9743-934DAA75E0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Seguin ISD contracts with TSA Consulting Group to act as their TPA for 403(b) and 457(b) plans. </a:t>
            </a:r>
          </a:p>
          <a:p>
            <a:r>
              <a:rPr lang="en-US" dirty="0"/>
              <a:t>TSACG manages contributions for all participants and remits premium to the investment providers. </a:t>
            </a:r>
          </a:p>
          <a:p>
            <a:r>
              <a:rPr lang="en-US" dirty="0"/>
              <a:t>Current participants can change their contribution utilizing a Salary Reduction Agreement (SRA).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77920-0A7F-514A-AD44-BFA12CBAA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u="sng" dirty="0"/>
              <a:t>How to Enroll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A8BB0-6B66-B348-9CE6-6481DE31E7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Pick your investment provider.</a:t>
            </a:r>
          </a:p>
          <a:p>
            <a:r>
              <a:rPr lang="en-US" dirty="0"/>
              <a:t>Contact your selected provider and establish your account.</a:t>
            </a:r>
          </a:p>
          <a:p>
            <a:r>
              <a:rPr lang="en-US" dirty="0"/>
              <a:t>Complete the SRA to establish your desired contribution.</a:t>
            </a:r>
          </a:p>
          <a:p>
            <a:r>
              <a:rPr lang="en-US" dirty="0"/>
              <a:t>Seguin ISD will then begin payroll deductions and funds will be sent to and applied to your account.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CBCA05-210F-F34A-AE79-175B6093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bridge the gap</a:t>
            </a:r>
          </a:p>
        </p:txBody>
      </p:sp>
      <p:pic>
        <p:nvPicPr>
          <p:cNvPr id="6150" name="Picture 6" descr="TSA Consulting Group">
            <a:extLst>
              <a:ext uri="{FF2B5EF4-FFF2-40B4-BE49-F238E27FC236}">
                <a16:creationId xmlns:a16="http://schemas.microsoft.com/office/drawing/2014/main" id="{05D94F28-C91D-B34E-852A-0527131F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357"/>
            <a:ext cx="6048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DCCC9E-D565-F242-A918-FF47946E2EBF}"/>
              </a:ext>
            </a:extLst>
          </p:cNvPr>
          <p:cNvSpPr/>
          <p:nvPr/>
        </p:nvSpPr>
        <p:spPr>
          <a:xfrm>
            <a:off x="611726" y="6248400"/>
            <a:ext cx="7919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www.tsacg.com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/individual/plan-sponsor/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texas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seguin-isd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902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2F16-E3E7-454D-9071-E1AD8E729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69" y="1033018"/>
            <a:ext cx="3959480" cy="52153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AIG Retirement Services (VALIC)      </a:t>
            </a:r>
          </a:p>
          <a:p>
            <a:r>
              <a:rPr lang="en-US" dirty="0" err="1"/>
              <a:t>Americo</a:t>
            </a:r>
            <a:r>
              <a:rPr lang="en-US" dirty="0"/>
              <a:t> Financial Life and Annuity  </a:t>
            </a:r>
          </a:p>
          <a:p>
            <a:r>
              <a:rPr lang="en-US" dirty="0"/>
              <a:t>Ameriprise Financial</a:t>
            </a:r>
          </a:p>
          <a:p>
            <a:r>
              <a:rPr lang="en-US" dirty="0" err="1"/>
              <a:t>ASPire</a:t>
            </a:r>
            <a:r>
              <a:rPr lang="en-US" dirty="0"/>
              <a:t> Financial Services</a:t>
            </a:r>
          </a:p>
          <a:p>
            <a:r>
              <a:rPr lang="en-US" dirty="0"/>
              <a:t>Cetera-MG Trust Company                </a:t>
            </a:r>
          </a:p>
          <a:p>
            <a:r>
              <a:rPr lang="en-US" dirty="0"/>
              <a:t>Equitable</a:t>
            </a:r>
          </a:p>
          <a:p>
            <a:r>
              <a:rPr lang="en-US" dirty="0"/>
              <a:t>Fidelity Investments              </a:t>
            </a:r>
          </a:p>
          <a:p>
            <a:r>
              <a:rPr lang="en-US" dirty="0"/>
              <a:t>Franklin Templeton Mutual Funds</a:t>
            </a:r>
          </a:p>
          <a:p>
            <a:r>
              <a:rPr lang="en-US" dirty="0"/>
              <a:t>GWN Securities</a:t>
            </a:r>
          </a:p>
          <a:p>
            <a:r>
              <a:rPr lang="en-US" dirty="0"/>
              <a:t>Horace Mann Insurance Company</a:t>
            </a:r>
          </a:p>
          <a:p>
            <a:r>
              <a:rPr lang="en-US" dirty="0"/>
              <a:t>Invesco Oppenheimer Funds</a:t>
            </a:r>
          </a:p>
          <a:p>
            <a:r>
              <a:rPr lang="en-US" dirty="0"/>
              <a:t>Lincoln National Life Insurance Company</a:t>
            </a:r>
          </a:p>
          <a:p>
            <a:r>
              <a:rPr lang="en-US" dirty="0"/>
              <a:t>MetLife Tower Life (formerly General American)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6E2AE-71E2-4B70-8A64-D9CA62E2D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7453" y="1033018"/>
            <a:ext cx="3959479" cy="4385817"/>
          </a:xfrm>
        </p:spPr>
        <p:txBody>
          <a:bodyPr>
            <a:normAutofit/>
          </a:bodyPr>
          <a:lstStyle/>
          <a:p>
            <a:r>
              <a:rPr lang="en-US" sz="1300" dirty="0"/>
              <a:t>National Life Group</a:t>
            </a:r>
          </a:p>
          <a:p>
            <a:r>
              <a:rPr lang="en-US" sz="1300" dirty="0"/>
              <a:t>PFS Investments (Primerica)</a:t>
            </a:r>
          </a:p>
          <a:p>
            <a:r>
              <a:rPr lang="en-US" sz="1300" dirty="0"/>
              <a:t>Plan Member Services</a:t>
            </a:r>
          </a:p>
          <a:p>
            <a:r>
              <a:rPr lang="en-US" sz="1300" dirty="0"/>
              <a:t>Randolph-Brooks Federal Credit Union</a:t>
            </a:r>
          </a:p>
          <a:p>
            <a:r>
              <a:rPr lang="en-US" sz="1300" dirty="0"/>
              <a:t>ReliaStar Life - Subsidiary of VOYA Financial Security Benefit Group</a:t>
            </a:r>
          </a:p>
          <a:p>
            <a:r>
              <a:rPr lang="en-US" sz="1300" dirty="0"/>
              <a:t>The Legend Group-A Lincoln Investment Co</a:t>
            </a:r>
          </a:p>
          <a:p>
            <a:r>
              <a:rPr lang="en-US" sz="1300" dirty="0"/>
              <a:t>Thrivent Financial</a:t>
            </a:r>
          </a:p>
          <a:p>
            <a:r>
              <a:rPr lang="en-US" sz="1300" dirty="0"/>
              <a:t>Vanguard Investments </a:t>
            </a:r>
          </a:p>
          <a:p>
            <a:r>
              <a:rPr lang="en-US" sz="1300" dirty="0"/>
              <a:t>VOYA Financial</a:t>
            </a:r>
          </a:p>
          <a:p>
            <a:r>
              <a:rPr lang="en-US" sz="1300" dirty="0"/>
              <a:t>Waddell &amp; Reed, Inc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EA1B71-CECF-42B1-BC81-B887A488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I invest with? </a:t>
            </a:r>
          </a:p>
        </p:txBody>
      </p:sp>
      <p:pic>
        <p:nvPicPr>
          <p:cNvPr id="7" name="Picture 6" descr="TSA Consulting Group">
            <a:extLst>
              <a:ext uri="{FF2B5EF4-FFF2-40B4-BE49-F238E27FC236}">
                <a16:creationId xmlns:a16="http://schemas.microsoft.com/office/drawing/2014/main" id="{2617D65B-6B71-DE4A-9405-348E1051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609"/>
            <a:ext cx="6048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F8540D2-84A5-414C-AF35-8A905065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0" y="979251"/>
            <a:ext cx="3959480" cy="316149"/>
          </a:xfrm>
        </p:spPr>
        <p:txBody>
          <a:bodyPr/>
          <a:lstStyle/>
          <a:p>
            <a:pPr algn="ctr"/>
            <a:r>
              <a:rPr lang="en-US" altLang="en-US" i="1" u="sng" dirty="0"/>
              <a:t>Here is a pre-tax savings example </a:t>
            </a:r>
            <a:endParaRPr lang="en-US" i="1" u="sn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0BA4B0E-4B6C-3146-94DF-726C1B49C4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455541"/>
              </p:ext>
            </p:extLst>
          </p:nvPr>
        </p:nvGraphicFramePr>
        <p:xfrm>
          <a:off x="4800598" y="1676400"/>
          <a:ext cx="3959482" cy="2620824"/>
        </p:xfrm>
        <a:graphic>
          <a:graphicData uri="http://schemas.openxmlformats.org/drawingml/2006/table">
            <a:tbl>
              <a:tblPr firstRow="1" bandRow="1"/>
              <a:tblGrid>
                <a:gridCol w="1830514">
                  <a:extLst>
                    <a:ext uri="{9D8B030D-6E8A-4147-A177-3AD203B41FA5}">
                      <a16:colId xmlns:a16="http://schemas.microsoft.com/office/drawing/2014/main" val="3133827544"/>
                    </a:ext>
                  </a:extLst>
                </a:gridCol>
                <a:gridCol w="1064484">
                  <a:extLst>
                    <a:ext uri="{9D8B030D-6E8A-4147-A177-3AD203B41FA5}">
                      <a16:colId xmlns:a16="http://schemas.microsoft.com/office/drawing/2014/main" val="1884673513"/>
                    </a:ext>
                  </a:extLst>
                </a:gridCol>
                <a:gridCol w="1064484">
                  <a:extLst>
                    <a:ext uri="{9D8B030D-6E8A-4147-A177-3AD203B41FA5}">
                      <a16:colId xmlns:a16="http://schemas.microsoft.com/office/drawing/2014/main" val="1221185082"/>
                    </a:ext>
                  </a:extLst>
                </a:gridCol>
              </a:tblGrid>
              <a:tr h="513168">
                <a:tc>
                  <a:txBody>
                    <a:bodyPr/>
                    <a:lstStyle/>
                    <a:p>
                      <a:br>
                        <a:rPr lang="en-US" sz="15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5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9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Post-tax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9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Pre-tax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23757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Gross Income per Paycheck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$4,500.00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$4,500.00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44710"/>
                  </a:ext>
                </a:extLst>
              </a:tr>
              <a:tr h="284076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Pre-tax contributions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$266.666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54123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Standard tax deductions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$686.33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$619.67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6388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Post-tax retirement contributions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$200.00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5408"/>
                  </a:ext>
                </a:extLst>
              </a:tr>
              <a:tr h="284076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Take-home pay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$3,613.67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$3,613.67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24819"/>
                  </a:ext>
                </a:extLst>
              </a:tr>
            </a:tbl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8843F96-8811-4605-B602-37E793D79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920" y="1333772"/>
            <a:ext cx="3959479" cy="2438400"/>
          </a:xfrm>
        </p:spPr>
        <p:txBody>
          <a:bodyPr/>
          <a:lstStyle/>
          <a:p>
            <a:r>
              <a:rPr lang="en-US" dirty="0"/>
              <a:t>Contributions can be pre-tax and grow tax deferred</a:t>
            </a:r>
          </a:p>
          <a:p>
            <a:r>
              <a:rPr lang="en-US" dirty="0"/>
              <a:t>Loan provision as allowed by the plan</a:t>
            </a:r>
          </a:p>
          <a:p>
            <a:r>
              <a:rPr lang="en-US" dirty="0"/>
              <a:t>Hardship distributions as allowed by the plan</a:t>
            </a:r>
          </a:p>
          <a:p>
            <a:r>
              <a:rPr lang="en-US" dirty="0"/>
              <a:t>Catch up provisions</a:t>
            </a:r>
          </a:p>
          <a:p>
            <a:r>
              <a:rPr lang="en-US" dirty="0"/>
              <a:t>Control over your plan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14B6E0-55F2-E549-B439-8AA3D703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60949" rIns="91440" bIns="60949" rtlCol="0" anchor="b">
            <a:normAutofit/>
          </a:bodyPr>
          <a:lstStyle/>
          <a:p>
            <a:r>
              <a:rPr lang="en-US" dirty="0"/>
              <a:t>Specifics of your employer plan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EA03E10-259B-8B41-BE15-55FEB5E30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55" y="979251"/>
            <a:ext cx="3956247" cy="316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1899" tIns="60949" rIns="121899" bIns="60949" numCol="1" rtlCol="0" anchor="b" anchorCtr="0" compatLnSpc="1">
            <a:prstTxWarp prst="textNoShape">
              <a:avLst/>
            </a:prstTxWarp>
            <a:noAutofit/>
          </a:bodyPr>
          <a:lstStyle/>
          <a:p>
            <a:pPr marR="0" algn="ctr" defTabSz="914484" fontAlgn="base">
              <a:lnSpc>
                <a:spcPct val="90000"/>
              </a:lnSpc>
              <a:spcAft>
                <a:spcPts val="600"/>
              </a:spcAft>
              <a:buClr>
                <a:srgbClr val="B50938"/>
              </a:buClr>
              <a:buSzPct val="100000"/>
              <a:tabLst/>
            </a:pPr>
            <a:r>
              <a:rPr lang="en-US" altLang="en-US" sz="18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kumimoji="0" lang="en-US" altLang="en-US" sz="1800" b="1" i="1" u="sng" strike="noStrike" kern="1200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dvantages</a:t>
            </a:r>
          </a:p>
        </p:txBody>
      </p:sp>
      <p:pic>
        <p:nvPicPr>
          <p:cNvPr id="12" name="Picture 11" descr="TSA Consulting Group">
            <a:extLst>
              <a:ext uri="{FF2B5EF4-FFF2-40B4-BE49-F238E27FC236}">
                <a16:creationId xmlns:a16="http://schemas.microsoft.com/office/drawing/2014/main" id="{815F4641-A277-AA43-A49B-D5E9F3A7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609"/>
            <a:ext cx="6048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A0D8A-A628-F144-B79E-39EC148CCAE5}"/>
              </a:ext>
            </a:extLst>
          </p:cNvPr>
          <p:cNvSpPr/>
          <p:nvPr/>
        </p:nvSpPr>
        <p:spPr>
          <a:xfrm>
            <a:off x="457068" y="3835559"/>
            <a:ext cx="388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Disadvantages</a:t>
            </a:r>
            <a:endParaRPr lang="en-US" sz="1800" i="1" u="sng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5CFCE65-55A0-044A-BB9F-A9996F3E0B4A}"/>
              </a:ext>
            </a:extLst>
          </p:cNvPr>
          <p:cNvSpPr txBox="1">
            <a:spLocks/>
          </p:cNvSpPr>
          <p:nvPr/>
        </p:nvSpPr>
        <p:spPr>
          <a:xfrm>
            <a:off x="467055" y="4210133"/>
            <a:ext cx="3959479" cy="2438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28621" indent="-228621" algn="l" defTabSz="914484" rtl="0" eaLnBrk="1" latinLnBrk="0" hangingPunct="1">
              <a:lnSpc>
                <a:spcPct val="100000"/>
              </a:lnSpc>
              <a:spcBef>
                <a:spcPts val="1400"/>
              </a:spcBef>
              <a:buClr>
                <a:srgbClr val="B50938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8690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68759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188829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08898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08898" indent="0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59 ½ Rule</a:t>
            </a:r>
          </a:p>
          <a:p>
            <a:r>
              <a:rPr lang="en-US" dirty="0"/>
              <a:t>Some plans contain high fees </a:t>
            </a:r>
          </a:p>
          <a:p>
            <a:r>
              <a:rPr lang="en-US" dirty="0"/>
              <a:t>Potential plan losses </a:t>
            </a:r>
          </a:p>
          <a:p>
            <a:r>
              <a:rPr lang="en-US" dirty="0"/>
              <a:t>Distributions taxed as income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61EC35-E91F-1C4B-9EDF-92D56C30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48" y="1033018"/>
            <a:ext cx="8229602" cy="516315"/>
          </a:xfrm>
        </p:spPr>
        <p:txBody>
          <a:bodyPr/>
          <a:lstStyle/>
          <a:p>
            <a:pPr algn="ctr"/>
            <a:r>
              <a:rPr lang="en-US" i="1" dirty="0"/>
              <a:t>U.S. Employee Benefits Services Group has put together a self-help website providing tools and unbiased information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2C77-D4A6-8F4A-B70D-6B15B4D38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6" y="1633982"/>
            <a:ext cx="4419603" cy="4385817"/>
          </a:xfrm>
        </p:spPr>
        <p:txBody>
          <a:bodyPr/>
          <a:lstStyle/>
          <a:p>
            <a:r>
              <a:rPr lang="en-US" dirty="0"/>
              <a:t>Retirement Planning</a:t>
            </a:r>
          </a:p>
          <a:p>
            <a:r>
              <a:rPr lang="en-US" dirty="0"/>
              <a:t>Saving for College</a:t>
            </a:r>
          </a:p>
          <a:p>
            <a:r>
              <a:rPr lang="en-US" dirty="0"/>
              <a:t>Personal Finances</a:t>
            </a:r>
          </a:p>
          <a:p>
            <a:r>
              <a:rPr lang="en-US" dirty="0"/>
              <a:t>Insurance and Protection</a:t>
            </a:r>
          </a:p>
          <a:p>
            <a:r>
              <a:rPr lang="en-US" dirty="0"/>
              <a:t>Employee Benefit Health Plans</a:t>
            </a:r>
          </a:p>
          <a:p>
            <a:r>
              <a:rPr lang="en-US" dirty="0"/>
              <a:t>Social Security &amp; Medicare</a:t>
            </a:r>
          </a:p>
          <a:p>
            <a:r>
              <a:rPr lang="en-US" dirty="0"/>
              <a:t>www.usrbpfinancialwellness.com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AACFDB-6CFE-0B4C-8F1C-9D1F008B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ABFA63B-F98B-A04A-B683-F9B08B11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85" y="41277"/>
            <a:ext cx="1676400" cy="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32327-00FD-1C46-962C-54508244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405809"/>
            <a:ext cx="2895600" cy="25148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D6383A-C524-3F41-9D6E-AF18BFA838E6}"/>
              </a:ext>
            </a:extLst>
          </p:cNvPr>
          <p:cNvSpPr/>
          <p:nvPr/>
        </p:nvSpPr>
        <p:spPr>
          <a:xfrm>
            <a:off x="609600" y="6324600"/>
            <a:ext cx="4419603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National Wellness Institute - https://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nationalwellness.org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59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EBSG Presentation2018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SEBSG PowerPoint Template12.20.19" id="{7F07BF75-7330-40EA-8FD6-0503DDC656C0}" vid="{A39C4AE0-5B09-481C-8A3A-EBB385B431A2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E709781C32E428C956B09DDC69342" ma:contentTypeVersion="9" ma:contentTypeDescription="Create a new document." ma:contentTypeScope="" ma:versionID="06d7200cffe6fefdb6a395cf46f9ef2a">
  <xsd:schema xmlns:xsd="http://www.w3.org/2001/XMLSchema" xmlns:xs="http://www.w3.org/2001/XMLSchema" xmlns:p="http://schemas.microsoft.com/office/2006/metadata/properties" xmlns:ns2="a50a8ddc-0a34-4948-ab9c-f1203a694ec0" xmlns:ns3="ff4116ff-2bf7-446c-bd93-7e834ca078f4" targetNamespace="http://schemas.microsoft.com/office/2006/metadata/properties" ma:root="true" ma:fieldsID="ba032a5486c20d79db45d668343566c7" ns2:_="" ns3:_="">
    <xsd:import namespace="a50a8ddc-0a34-4948-ab9c-f1203a694ec0"/>
    <xsd:import namespace="ff4116ff-2bf7-446c-bd93-7e834ca07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a8ddc-0a34-4948-ab9c-f1203a694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116ff-2bf7-446c-bd93-7e834ca07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7D3392-10C9-4A20-B17C-7554C84A1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a8ddc-0a34-4948-ab9c-f1203a694ec0"/>
    <ds:schemaRef ds:uri="ff4116ff-2bf7-446c-bd93-7e834ca07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307A0A-26E3-482D-A9A9-26E8D95160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E7D86C-277B-4796-A11A-50F0E0744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707</Words>
  <Application>Microsoft Macintosh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Segoe UI</vt:lpstr>
      <vt:lpstr>Times New Roman</vt:lpstr>
      <vt:lpstr>USEBSG Presentation2018</vt:lpstr>
      <vt:lpstr>Understanding TRS and Supplemental Retirement Options</vt:lpstr>
      <vt:lpstr>Establishing your membership with TRS</vt:lpstr>
      <vt:lpstr>Your Retirement Benefits</vt:lpstr>
      <vt:lpstr>How to calculate your benefits</vt:lpstr>
      <vt:lpstr>What to do next</vt:lpstr>
      <vt:lpstr>How to bridge the gap</vt:lpstr>
      <vt:lpstr>Who can I invest with? </vt:lpstr>
      <vt:lpstr>Specifics of your employer plan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Retirement options for Texas Educators</dc:title>
  <dc:creator>Brent M. McConico</dc:creator>
  <cp:lastModifiedBy>Brent M. McConico</cp:lastModifiedBy>
  <cp:revision>17</cp:revision>
  <cp:lastPrinted>2018-08-23T20:46:26Z</cp:lastPrinted>
  <dcterms:created xsi:type="dcterms:W3CDTF">2021-03-03T18:11:33Z</dcterms:created>
  <dcterms:modified xsi:type="dcterms:W3CDTF">2021-03-03T21:24:09Z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0x01010045FE709781C32E428C956B09DDC69342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